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49" r:id="rId2"/>
  </p:sldMasterIdLst>
  <p:notesMasterIdLst>
    <p:notesMasterId r:id="rId6"/>
  </p:notesMasterIdLst>
  <p:sldIdLst>
    <p:sldId id="324" r:id="rId3"/>
    <p:sldId id="325" r:id="rId4"/>
    <p:sldId id="326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6C3ACC-D2B5-436D-906F-7CA3416CF65A}">
          <p14:sldIdLst>
            <p14:sldId id="324"/>
            <p14:sldId id="325"/>
            <p14:sldId id="32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02"/>
    <a:srgbClr val="267389"/>
    <a:srgbClr val="150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60" autoAdjust="0"/>
    <p:restoredTop sz="88665" autoAdjust="0"/>
  </p:normalViewPr>
  <p:slideViewPr>
    <p:cSldViewPr snapToGrid="0">
      <p:cViewPr>
        <p:scale>
          <a:sx n="60" d="100"/>
          <a:sy n="60" d="100"/>
        </p:scale>
        <p:origin x="-50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spcAft>
                <a:spcPts val="611"/>
              </a:spcAft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spcAft>
                <a:spcPts val="611"/>
              </a:spcAft>
              <a:defRPr sz="1200"/>
            </a:lvl1pPr>
          </a:lstStyle>
          <a:p>
            <a:pPr>
              <a:defRPr/>
            </a:pPr>
            <a:fld id="{1CD21647-3907-48F4-8324-BD5C5AE4467A}" type="datetimeFigureOut">
              <a:rPr lang="de-DE"/>
              <a:pPr>
                <a:defRPr/>
              </a:pPr>
              <a:t>06.02.2013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de-C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C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spcAft>
                <a:spcPts val="611"/>
              </a:spcAft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spcAft>
                <a:spcPts val="611"/>
              </a:spcAft>
              <a:defRPr sz="1200"/>
            </a:lvl1pPr>
          </a:lstStyle>
          <a:p>
            <a:pPr>
              <a:defRPr/>
            </a:pPr>
            <a:fld id="{201A48D2-05E1-427F-86AE-0CBA5B27E11C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567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1A48D2-05E1-427F-86AE-0CBA5B27E11C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werpoint_land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1503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1" y="5927725"/>
            <a:ext cx="4212000" cy="360363"/>
          </a:xfrm>
        </p:spPr>
        <p:txBody>
          <a:bodyPr wrap="none"/>
          <a:lstStyle>
            <a:lvl1pPr marL="0" indent="0">
              <a:buFont typeface="Arial" charset="0"/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7388" y="4035425"/>
            <a:ext cx="7197725" cy="422275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4964400" y="5929200"/>
            <a:ext cx="2772000" cy="360000"/>
          </a:xfrm>
        </p:spPr>
        <p:txBody>
          <a:bodyPr tIns="0" rIns="0" bIns="0" anchor="t">
            <a:normAutofit/>
          </a:bodyPr>
          <a:lstStyle>
            <a:lvl1pPr algn="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88900"/>
            <a:ext cx="2114550" cy="5853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88900"/>
            <a:ext cx="6192837" cy="5853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itelbild ne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Logo neu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0475" y="2949575"/>
            <a:ext cx="136366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1" y="5927725"/>
            <a:ext cx="4212000" cy="360363"/>
          </a:xfrm>
        </p:spPr>
        <p:txBody>
          <a:bodyPr wrap="none">
            <a:normAutofit/>
          </a:bodyPr>
          <a:lstStyle>
            <a:lvl1pPr marL="0" indent="0">
              <a:buFont typeface="Arial" charset="0"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7388" y="4035425"/>
            <a:ext cx="7197725" cy="422275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4964400" y="5929200"/>
            <a:ext cx="2772000" cy="360000"/>
          </a:xfrm>
        </p:spPr>
        <p:txBody>
          <a:bodyPr tIns="0" rIns="0" bIns="0" anchor="t">
            <a:norm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2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211263"/>
            <a:ext cx="4154487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459787" cy="473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57183"/>
            <a:ext cx="5753100" cy="3762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de-CH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88900"/>
            <a:ext cx="2114550" cy="5853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88900"/>
            <a:ext cx="6192837" cy="5853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63" y="88900"/>
            <a:ext cx="8453437" cy="812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8363" y="1211263"/>
            <a:ext cx="4154487" cy="22891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8363" y="3652838"/>
            <a:ext cx="4154487" cy="22891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163" y="6460520"/>
            <a:ext cx="5753100" cy="376238"/>
          </a:xfrm>
          <a:ln/>
        </p:spPr>
        <p:txBody>
          <a:bodyPr anchor="ctr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200" b="1" cap="none" baseline="0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211263"/>
            <a:ext cx="4154487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marL="0" indent="0">
              <a:buNone/>
              <a:defRPr lang="en-US" sz="20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 anchor="ctr" anchorCtr="0">
            <a:normAutofit/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de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ppt_land_print_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73788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88900"/>
            <a:ext cx="845343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211263"/>
            <a:ext cx="8459787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58411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600"/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93688" y="6483350"/>
            <a:ext cx="5572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Aft>
                <a:spcPts val="600"/>
              </a:spcAft>
              <a:tabLst>
                <a:tab pos="441325" algn="l"/>
              </a:tabLst>
              <a:defRPr/>
            </a:pPr>
            <a:fld id="{974B40FB-612E-435B-B627-187A21F7DD64}" type="slidenum">
              <a:rPr lang="en-US" sz="1200"/>
              <a:pPr eaLnBrk="0" hangingPunct="0">
                <a:spcAft>
                  <a:spcPts val="600"/>
                </a:spcAft>
                <a:tabLst>
                  <a:tab pos="441325" algn="l"/>
                </a:tabLst>
                <a:defRPr/>
              </a:pPr>
              <a:t>‹#›</a:t>
            </a:fld>
            <a:r>
              <a:rPr lang="en-US" sz="1200" dirty="0"/>
              <a:t>	</a:t>
            </a:r>
          </a:p>
        </p:txBody>
      </p:sp>
      <p:pic>
        <p:nvPicPr>
          <p:cNvPr id="3079" name="Picture 8" descr="new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89825" y="6403975"/>
            <a:ext cx="11747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77" r:id="rId1"/>
    <p:sldLayoutId id="2147484757" r:id="rId2"/>
    <p:sldLayoutId id="2147484758" r:id="rId3"/>
    <p:sldLayoutId id="2147484759" r:id="rId4"/>
    <p:sldLayoutId id="2147484760" r:id="rId5"/>
    <p:sldLayoutId id="2147484761" r:id="rId6"/>
    <p:sldLayoutId id="2147484762" r:id="rId7"/>
    <p:sldLayoutId id="2147484763" r:id="rId8"/>
    <p:sldLayoutId id="2147484764" r:id="rId9"/>
    <p:sldLayoutId id="2147484765" r:id="rId10"/>
    <p:sldLayoutId id="2147484766" r:id="rId11"/>
  </p:sldLayoutIdLst>
  <p:transition>
    <p:wipe dir="r"/>
  </p:transition>
  <p:hf sldNum="0" hdr="0" dt="0"/>
  <p:txStyles>
    <p:titleStyle>
      <a:lvl1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76275" indent="-27622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1144588" indent="-287338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19250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4pPr>
      <a:lvl5pPr marL="20939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511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30083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655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9227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Folienbild ne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67438"/>
            <a:ext cx="914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88900"/>
            <a:ext cx="845343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211263"/>
            <a:ext cx="8459787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83350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Classification: INTERNAL USE ONLY</a:t>
            </a:r>
            <a:endParaRPr lang="en-US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93688" y="6483350"/>
            <a:ext cx="5572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Aft>
                <a:spcPts val="600"/>
              </a:spcAft>
              <a:tabLst>
                <a:tab pos="441325" algn="l"/>
              </a:tabLst>
              <a:defRPr/>
            </a:pPr>
            <a:fld id="{3041ACBF-2812-49E3-B521-BE89A2E4D0C5}" type="slidenum">
              <a:rPr lang="en-US" sz="1200">
                <a:solidFill>
                  <a:srgbClr val="FFFFFF"/>
                </a:solidFill>
              </a:rPr>
              <a:pPr eaLnBrk="0" hangingPunct="0">
                <a:spcAft>
                  <a:spcPts val="600"/>
                </a:spcAft>
                <a:tabLst>
                  <a:tab pos="441325" algn="l"/>
                </a:tabLst>
                <a:defRPr/>
              </a:pPr>
              <a:t>‹#›</a:t>
            </a:fld>
            <a:r>
              <a:rPr lang="en-US" sz="1200" dirty="0">
                <a:solidFill>
                  <a:srgbClr val="FFFFFF"/>
                </a:solidFill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9" r:id="rId1"/>
    <p:sldLayoutId id="2147484767" r:id="rId2"/>
    <p:sldLayoutId id="2147484768" r:id="rId3"/>
    <p:sldLayoutId id="2147484769" r:id="rId4"/>
    <p:sldLayoutId id="2147484770" r:id="rId5"/>
    <p:sldLayoutId id="2147484771" r:id="rId6"/>
    <p:sldLayoutId id="2147484772" r:id="rId7"/>
    <p:sldLayoutId id="2147484773" r:id="rId8"/>
    <p:sldLayoutId id="2147484774" r:id="rId9"/>
    <p:sldLayoutId id="2147484775" r:id="rId10"/>
    <p:sldLayoutId id="2147484776" r:id="rId11"/>
    <p:sldLayoutId id="2147484780" r:id="rId12"/>
  </p:sldLayoutIdLst>
  <p:transition>
    <p:wipe dir="r"/>
  </p:transition>
  <p:hf sldNum="0" hdr="0" dt="0"/>
  <p:txStyles>
    <p:titleStyle>
      <a:lvl1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76275" indent="-27622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1144588" indent="-287338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19250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4pPr>
      <a:lvl5pPr marL="2093913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511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30083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655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9227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sz="quarter" idx="1"/>
          </p:nvPr>
        </p:nvSpPr>
        <p:spPr bwMode="gray"/>
        <p:txBody>
          <a:bodyPr/>
          <a:lstStyle/>
          <a:p>
            <a:r>
              <a:rPr lang="en-US" dirty="0" smtClean="0"/>
              <a:t>Mobile, AL: February  06, 2013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 bwMode="gray">
          <a:xfrm>
            <a:off x="533400" y="3810000"/>
            <a:ext cx="7923212" cy="841375"/>
          </a:xfrm>
        </p:spPr>
        <p:txBody>
          <a:bodyPr/>
          <a:lstStyle/>
          <a:p>
            <a:r>
              <a:rPr lang="en-US" dirty="0" smtClean="0"/>
              <a:t>The Pesticide Stewardship Alliance</a:t>
            </a:r>
            <a:r>
              <a:rPr lang="en-US" sz="1800" b="0" i="1" dirty="0"/>
              <a:t/>
            </a:r>
            <a:br>
              <a:rPr lang="en-US" sz="1800" b="0" i="1" dirty="0"/>
            </a:br>
            <a:r>
              <a:rPr lang="en-US" sz="2400" b="0" i="1" dirty="0" err="1" smtClean="0"/>
              <a:t>Rinsate</a:t>
            </a:r>
            <a:r>
              <a:rPr lang="en-US" sz="2400" b="0" i="1" dirty="0" smtClean="0"/>
              <a:t> Management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930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Rinsate</a:t>
            </a:r>
            <a:r>
              <a:rPr lang="en-US" sz="4400" dirty="0" smtClean="0"/>
              <a:t> Management</a:t>
            </a:r>
            <a:endParaRPr lang="en-US" sz="4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7887"/>
            <a:ext cx="9062196" cy="2895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21673" y="2299855"/>
            <a:ext cx="55418" cy="96981"/>
          </a:xfrm>
          <a:prstGeom prst="rect">
            <a:avLst/>
          </a:prstGeom>
          <a:solidFill>
            <a:schemeClr val="accent2"/>
          </a:solidFill>
          <a:ln w="6350" cap="flat" cmpd="sng" algn="ctr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2189018"/>
            <a:ext cx="5320145" cy="484909"/>
          </a:xfrm>
          <a:prstGeom prst="rect">
            <a:avLst/>
          </a:prstGeom>
          <a:solidFill>
            <a:srgbClr val="267389">
              <a:alpha val="43922"/>
            </a:srgbClr>
          </a:solidFill>
          <a:ln w="6350" cap="flat" cmpd="sng" algn="ctr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9440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Container </a:t>
            </a:r>
            <a:r>
              <a:rPr lang="en-US" sz="3600" dirty="0" err="1" smtClean="0"/>
              <a:t>Rinsate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145" y="0"/>
            <a:ext cx="1537855" cy="6253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0326" y="1163780"/>
            <a:ext cx="6871855" cy="396240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Where Syngenta has assisted customers with Mini-bulk recycling in 2012, we have spent over $100,000 in </a:t>
            </a:r>
            <a:r>
              <a:rPr lang="en-US" sz="3200" dirty="0" err="1" smtClean="0"/>
              <a:t>rinsate</a:t>
            </a:r>
            <a:r>
              <a:rPr lang="en-US" sz="3200" dirty="0" smtClean="0"/>
              <a:t> disposal costs.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Virtually all </a:t>
            </a:r>
            <a:r>
              <a:rPr lang="en-US" sz="3200" dirty="0" err="1" smtClean="0"/>
              <a:t>rinsate</a:t>
            </a:r>
            <a:r>
              <a:rPr lang="en-US" sz="3200" dirty="0" smtClean="0"/>
              <a:t> is treated through thermal destruction.</a:t>
            </a:r>
          </a:p>
        </p:txBody>
      </p:sp>
    </p:spTree>
    <p:extLst>
      <p:ext uri="{BB962C8B-B14F-4D97-AF65-F5344CB8AC3E}">
        <p14:creationId xmlns:p14="http://schemas.microsoft.com/office/powerpoint/2010/main" val="26365592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ndscape_Template">
  <a:themeElements>
    <a:clrScheme name="Syngenta 2007">
      <a:dk1>
        <a:srgbClr val="626469"/>
      </a:dk1>
      <a:lt1>
        <a:srgbClr val="FFFFFF"/>
      </a:lt1>
      <a:dk2>
        <a:srgbClr val="5F7800"/>
      </a:dk2>
      <a:lt2>
        <a:srgbClr val="FFB400"/>
      </a:lt2>
      <a:accent1>
        <a:srgbClr val="00A0BE"/>
      </a:accent1>
      <a:accent2>
        <a:srgbClr val="AAB400"/>
      </a:accent2>
      <a:accent3>
        <a:srgbClr val="EB8200"/>
      </a:accent3>
      <a:accent4>
        <a:srgbClr val="82C8DC"/>
      </a:accent4>
      <a:accent5>
        <a:srgbClr val="FFB400"/>
      </a:accent5>
      <a:accent6>
        <a:srgbClr val="5F7800"/>
      </a:accent6>
      <a:hlink>
        <a:srgbClr val="EB8200"/>
      </a:hlink>
      <a:folHlink>
        <a:srgbClr val="82C8DC"/>
      </a:folHlink>
    </a:clrScheme>
    <a:fontScheme name="Printout Syngenta 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normAutofit/>
      </a:bodyPr>
      <a:lstStyle>
        <a:defPPr>
          <a:spcBef>
            <a:spcPts val="0"/>
          </a:spcBef>
          <a:spcAft>
            <a:spcPts val="600"/>
          </a:spcAft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Syngenta: For external use only">
  <a:themeElements>
    <a:clrScheme name="Syngenta 2007">
      <a:dk1>
        <a:srgbClr val="626469"/>
      </a:dk1>
      <a:lt1>
        <a:srgbClr val="FFFFFF"/>
      </a:lt1>
      <a:dk2>
        <a:srgbClr val="5F7800"/>
      </a:dk2>
      <a:lt2>
        <a:srgbClr val="FFB400"/>
      </a:lt2>
      <a:accent1>
        <a:srgbClr val="00A0BE"/>
      </a:accent1>
      <a:accent2>
        <a:srgbClr val="AAB400"/>
      </a:accent2>
      <a:accent3>
        <a:srgbClr val="EB8200"/>
      </a:accent3>
      <a:accent4>
        <a:srgbClr val="82C8DC"/>
      </a:accent4>
      <a:accent5>
        <a:srgbClr val="FFB400"/>
      </a:accent5>
      <a:accent6>
        <a:srgbClr val="5F7800"/>
      </a:accent6>
      <a:hlink>
        <a:srgbClr val="EB8200"/>
      </a:hlink>
      <a:folHlink>
        <a:srgbClr val="82C8DC"/>
      </a:folHlink>
    </a:clrScheme>
    <a:fontScheme name="Syngenta 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635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2"/>
        </a:solidFill>
        <a:ln w="635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/>
      <a:lstStyle/>
    </a:lnDef>
    <a:txDef>
      <a:spPr>
        <a:noFill/>
      </a:spPr>
      <a:bodyPr wrap="square" rtlCol="0">
        <a:normAutofit/>
      </a:bodyPr>
      <a:lstStyle>
        <a:defPPr>
          <a:spcBef>
            <a:spcPts val="600"/>
          </a:spcBef>
          <a:defRPr sz="20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Landscape_Template</Template>
  <TotalTime>16892</TotalTime>
  <Words>48</Words>
  <Application>Microsoft Office PowerPoint</Application>
  <PresentationFormat>On-screen Show (4:3)</PresentationFormat>
  <Paragraphs>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Landscape_Template</vt:lpstr>
      <vt:lpstr>Syngenta: For external use only</vt:lpstr>
      <vt:lpstr>The Pesticide Stewardship Alliance Rinsate Management </vt:lpstr>
      <vt:lpstr>Rinsate Management</vt:lpstr>
      <vt:lpstr>Container Rinsate</vt:lpstr>
    </vt:vector>
  </TitlesOfParts>
  <Company>Syngenta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PMO Documents</dc:title>
  <dc:creator>Daniel M.  Malone</dc:creator>
  <cp:lastModifiedBy>birchda1</cp:lastModifiedBy>
  <cp:revision>903</cp:revision>
  <dcterms:created xsi:type="dcterms:W3CDTF">2010-12-14T23:42:26Z</dcterms:created>
  <dcterms:modified xsi:type="dcterms:W3CDTF">2013-02-06T14:55:13Z</dcterms:modified>
</cp:coreProperties>
</file>